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59" r:id="rId6"/>
    <p:sldId id="262" r:id="rId7"/>
    <p:sldId id="261" r:id="rId8"/>
    <p:sldId id="260" r:id="rId9"/>
    <p:sldId id="263" r:id="rId10"/>
    <p:sldId id="264" r:id="rId11"/>
    <p:sldId id="271" r:id="rId12"/>
    <p:sldId id="269" r:id="rId13"/>
    <p:sldId id="270" r:id="rId14"/>
    <p:sldId id="268" r:id="rId15"/>
    <p:sldId id="267" r:id="rId16"/>
    <p:sldId id="277" r:id="rId17"/>
    <p:sldId id="272" r:id="rId18"/>
    <p:sldId id="278" r:id="rId19"/>
    <p:sldId id="273" r:id="rId20"/>
    <p:sldId id="279" r:id="rId21"/>
    <p:sldId id="275" r:id="rId22"/>
    <p:sldId id="276" r:id="rId23"/>
    <p:sldId id="274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8/3/2019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8229600" cy="761256"/>
          </a:xfrm>
        </p:spPr>
        <p:txBody>
          <a:bodyPr/>
          <a:lstStyle/>
          <a:p>
            <a:r>
              <a:rPr lang="zh-CN" altLang="en-US" dirty="0" smtClean="0"/>
              <a:t>语义分割比赛进展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935218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altLang="zh-CN" dirty="0" smtClean="0"/>
              <a:t>				——</a:t>
            </a:r>
            <a:r>
              <a:rPr lang="zh-CN" altLang="en-US" dirty="0" smtClean="0"/>
              <a:t>汤振杰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	</a:t>
            </a:r>
            <a:r>
              <a:rPr lang="zh-CN" altLang="en-US" dirty="0" smtClean="0"/>
              <a:t>王子</a:t>
            </a:r>
            <a:r>
              <a:rPr lang="zh-CN" altLang="en-US" dirty="0"/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val="230917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直接</a:t>
            </a:r>
            <a:r>
              <a:rPr lang="zh-CN" altLang="en-US" dirty="0"/>
              <a:t>使用</a:t>
            </a:r>
            <a:r>
              <a:rPr lang="en-US" altLang="zh-CN" dirty="0" err="1" smtClean="0"/>
              <a:t>u_net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训练时背景不参与训练，验证时背景参与</a:t>
            </a:r>
            <a:r>
              <a:rPr lang="zh-CN" altLang="en-US" dirty="0" smtClean="0"/>
              <a:t>验证</a:t>
            </a:r>
            <a:endParaRPr lang="en-US" altLang="zh-CN" dirty="0" smtClean="0"/>
          </a:p>
          <a:p>
            <a:r>
              <a:rPr lang="en-US" altLang="zh-CN" dirty="0" smtClean="0"/>
              <a:t>Kappa</a:t>
            </a:r>
            <a:r>
              <a:rPr lang="zh-CN" altLang="en-US" dirty="0" smtClean="0"/>
              <a:t>系数不高：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3140968"/>
            <a:ext cx="44291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1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第二阶段（</a:t>
            </a:r>
            <a:r>
              <a:rPr lang="en-US" altLang="zh-CN" dirty="0" smtClean="0"/>
              <a:t>500</a:t>
            </a:r>
            <a:r>
              <a:rPr lang="zh-CN" altLang="en-US" dirty="0" smtClean="0"/>
              <a:t>*</a:t>
            </a:r>
            <a:r>
              <a:rPr lang="en-US" altLang="zh-CN" dirty="0" smtClean="0"/>
              <a:t>500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图像没有减去均值，从</a:t>
            </a:r>
            <a:r>
              <a:rPr lang="en-US" altLang="zh-CN" dirty="0" smtClean="0"/>
              <a:t>deeplabv3</a:t>
            </a:r>
            <a:r>
              <a:rPr lang="zh-CN" altLang="en-US" dirty="0" smtClean="0"/>
              <a:t>直接微调（三通道），学习率</a:t>
            </a:r>
            <a:r>
              <a:rPr lang="en-US" altLang="zh-CN" dirty="0" smtClean="0"/>
              <a:t>0.007~1e-6 epoch=15 batch=16</a:t>
            </a:r>
          </a:p>
          <a:p>
            <a:r>
              <a:rPr lang="zh-CN" altLang="en-US" dirty="0" smtClean="0"/>
              <a:t>训练过程</a:t>
            </a:r>
            <a:r>
              <a:rPr lang="en-US" altLang="zh-CN" dirty="0" smtClean="0">
                <a:sym typeface="Wingdings" pitchFamily="2" charset="2"/>
              </a:rPr>
              <a:t>:(500*500)</a:t>
            </a:r>
            <a:r>
              <a:rPr lang="zh-CN" altLang="en-US" dirty="0" smtClean="0"/>
              <a:t>   所有层全训  包括</a:t>
            </a:r>
            <a:r>
              <a:rPr lang="en-US" altLang="zh-CN" dirty="0" err="1" smtClean="0"/>
              <a:t>bn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24371"/>
            <a:ext cx="2592287" cy="190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251" y="3143930"/>
            <a:ext cx="2520280" cy="188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44" y="3126681"/>
            <a:ext cx="2736304" cy="185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83604"/>
            <a:ext cx="327660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045504"/>
            <a:ext cx="31527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4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第二阶段（</a:t>
            </a:r>
            <a:r>
              <a:rPr lang="en-US" altLang="zh-CN" dirty="0" smtClean="0"/>
              <a:t>500</a:t>
            </a:r>
            <a:r>
              <a:rPr lang="zh-CN" altLang="en-US" dirty="0" smtClean="0"/>
              <a:t>*</a:t>
            </a:r>
            <a:r>
              <a:rPr lang="en-US" altLang="zh-CN" dirty="0" smtClean="0"/>
              <a:t>500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图像没有减去均值，从</a:t>
            </a:r>
            <a:r>
              <a:rPr lang="en-US" altLang="zh-CN" dirty="0" smtClean="0"/>
              <a:t>deeplabv3</a:t>
            </a:r>
            <a:r>
              <a:rPr lang="zh-CN" altLang="en-US" dirty="0" smtClean="0"/>
              <a:t>直接微调（三通道），学习率</a:t>
            </a:r>
            <a:r>
              <a:rPr lang="en-US" altLang="zh-CN" dirty="0" smtClean="0"/>
              <a:t>0.007~1e-6 epoch=15 batch=16</a:t>
            </a:r>
          </a:p>
          <a:p>
            <a:r>
              <a:rPr lang="zh-CN" altLang="en-US" dirty="0" smtClean="0"/>
              <a:t>验证集结果（第</a:t>
            </a:r>
            <a:r>
              <a:rPr lang="en-US" altLang="zh-CN" dirty="0" smtClean="0"/>
              <a:t>11</a:t>
            </a:r>
            <a:r>
              <a:rPr lang="zh-CN" altLang="en-US" dirty="0" smtClean="0"/>
              <a:t>轮结果精度最高）</a:t>
            </a:r>
            <a:r>
              <a:rPr lang="en-US" altLang="zh-CN" dirty="0" smtClean="0"/>
              <a:t>500*500</a:t>
            </a:r>
            <a:r>
              <a:rPr lang="zh-CN" altLang="en-US" dirty="0" smtClean="0"/>
              <a:t>：     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3889082" cy="305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2" y="3047483"/>
            <a:ext cx="4047557" cy="305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87824" y="5013176"/>
            <a:ext cx="136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第</a:t>
            </a:r>
            <a:r>
              <a:rPr lang="en-US" altLang="zh-CN" dirty="0" smtClean="0">
                <a:solidFill>
                  <a:srgbClr val="FF0000"/>
                </a:solidFill>
              </a:rPr>
              <a:t>11</a:t>
            </a:r>
            <a:r>
              <a:rPr lang="zh-CN" altLang="en-US" dirty="0" smtClean="0">
                <a:solidFill>
                  <a:srgbClr val="FF0000"/>
                </a:solidFill>
              </a:rPr>
              <a:t>轮结果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54" y="5013176"/>
            <a:ext cx="14446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8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第二阶段（</a:t>
            </a:r>
            <a:r>
              <a:rPr lang="en-US" altLang="zh-CN" dirty="0" smtClean="0"/>
              <a:t>500</a:t>
            </a:r>
            <a:r>
              <a:rPr lang="zh-CN" altLang="en-US" dirty="0" smtClean="0"/>
              <a:t>*</a:t>
            </a:r>
            <a:r>
              <a:rPr lang="en-US" altLang="zh-CN" dirty="0" smtClean="0"/>
              <a:t>500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图像没有减去均值，从</a:t>
            </a:r>
            <a:r>
              <a:rPr lang="en-US" altLang="zh-CN" dirty="0" smtClean="0"/>
              <a:t>deeplabv3</a:t>
            </a:r>
            <a:r>
              <a:rPr lang="zh-CN" altLang="en-US" dirty="0" smtClean="0"/>
              <a:t>直接微调（三通道），学习率</a:t>
            </a:r>
            <a:r>
              <a:rPr lang="en-US" altLang="zh-CN" dirty="0" smtClean="0"/>
              <a:t>0.007~1e-6 epoch=15 batch=16</a:t>
            </a:r>
          </a:p>
          <a:p>
            <a:r>
              <a:rPr lang="zh-CN" altLang="en-US" dirty="0" smtClean="0"/>
              <a:t>验证集结果</a:t>
            </a:r>
            <a:r>
              <a:rPr lang="en-US" altLang="zh-CN" dirty="0" smtClean="0"/>
              <a:t>(500*500)</a:t>
            </a:r>
            <a:r>
              <a:rPr lang="zh-CN" altLang="en-US" dirty="0" smtClean="0"/>
              <a:t>：     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20088"/>
            <a:ext cx="261246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20088"/>
            <a:ext cx="2664296" cy="199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79074"/>
            <a:ext cx="2772672" cy="200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9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第二阶段（</a:t>
            </a:r>
            <a:r>
              <a:rPr lang="en-US" altLang="zh-CN" dirty="0" smtClean="0"/>
              <a:t>500</a:t>
            </a:r>
            <a:r>
              <a:rPr lang="zh-CN" altLang="en-US" dirty="0" smtClean="0"/>
              <a:t>*</a:t>
            </a:r>
            <a:r>
              <a:rPr lang="en-US" altLang="zh-CN" dirty="0" smtClean="0"/>
              <a:t>500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09160"/>
          </a:xfrm>
        </p:spPr>
        <p:txBody>
          <a:bodyPr/>
          <a:lstStyle/>
          <a:p>
            <a:r>
              <a:rPr lang="zh-CN" altLang="en-US" dirty="0" smtClean="0"/>
              <a:t>图像没有减去均值，从</a:t>
            </a:r>
            <a:r>
              <a:rPr lang="en-US" altLang="zh-CN" dirty="0" smtClean="0"/>
              <a:t>deeplabv3</a:t>
            </a:r>
            <a:r>
              <a:rPr lang="zh-CN" altLang="en-US" dirty="0" smtClean="0"/>
              <a:t>直接微调（三通道），学习率</a:t>
            </a:r>
            <a:r>
              <a:rPr lang="en-US" altLang="zh-CN" dirty="0" smtClean="0"/>
              <a:t>0.007~1e-6</a:t>
            </a:r>
            <a:r>
              <a:rPr lang="en-US" altLang="zh-CN" dirty="0"/>
              <a:t> </a:t>
            </a:r>
            <a:r>
              <a:rPr lang="en-US" altLang="zh-CN" dirty="0" smtClean="0"/>
              <a:t>epoch=16 batch=16</a:t>
            </a:r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11</a:t>
            </a:r>
            <a:r>
              <a:rPr lang="zh-CN" altLang="en-US" dirty="0" smtClean="0"/>
              <a:t>轮</a:t>
            </a:r>
            <a:r>
              <a:rPr lang="zh-CN" altLang="en-US" dirty="0"/>
              <a:t>权重</a:t>
            </a:r>
            <a:r>
              <a:rPr lang="zh-CN" altLang="en-US" dirty="0" smtClean="0"/>
              <a:t>测试集不重叠切割提交结果</a:t>
            </a:r>
            <a:r>
              <a:rPr lang="en-US" altLang="zh-CN" dirty="0" smtClean="0"/>
              <a:t>kappa41.148%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测试的图像的时候</a:t>
            </a:r>
            <a:r>
              <a:rPr lang="en-US" altLang="zh-CN" dirty="0" smtClean="0"/>
              <a:t>pad=50 </a:t>
            </a:r>
            <a:r>
              <a:rPr lang="zh-CN" altLang="en-US" dirty="0" smtClean="0"/>
              <a:t>切割</a:t>
            </a:r>
            <a:r>
              <a:rPr lang="en-US" altLang="zh-CN" dirty="0" smtClean="0"/>
              <a:t>500</a:t>
            </a:r>
            <a:r>
              <a:rPr lang="zh-CN" altLang="en-US" dirty="0" smtClean="0"/>
              <a:t>*</a:t>
            </a:r>
            <a:r>
              <a:rPr lang="en-US" altLang="zh-CN" dirty="0" smtClean="0"/>
              <a:t>500 stride=400,</a:t>
            </a:r>
            <a:r>
              <a:rPr lang="zh-CN" altLang="en-US" dirty="0" smtClean="0"/>
              <a:t>然后保留中间</a:t>
            </a:r>
            <a:r>
              <a:rPr lang="en-US" altLang="zh-CN" dirty="0" smtClean="0"/>
              <a:t>400</a:t>
            </a:r>
            <a:r>
              <a:rPr lang="zh-CN" altLang="en-US" dirty="0" smtClean="0"/>
              <a:t>*</a:t>
            </a:r>
            <a:r>
              <a:rPr lang="en-US" altLang="zh-CN" dirty="0" smtClean="0"/>
              <a:t>400. </a:t>
            </a:r>
            <a:r>
              <a:rPr lang="zh-CN" altLang="en-US" dirty="0" smtClean="0"/>
              <a:t>结果：</a:t>
            </a:r>
            <a:r>
              <a:rPr lang="en-US" altLang="zh-CN" dirty="0" smtClean="0"/>
              <a:t>41.247%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r>
              <a:rPr lang="zh-CN" altLang="en-US" dirty="0"/>
              <a:t>不</a:t>
            </a:r>
            <a:r>
              <a:rPr lang="zh-CN" altLang="en-US" dirty="0" smtClean="0"/>
              <a:t>重叠切割和重叠切割对比图：   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157192"/>
            <a:ext cx="2171692" cy="1165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6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第三阶段（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45128"/>
            <a:ext cx="8229600" cy="4709160"/>
          </a:xfrm>
        </p:spPr>
        <p:txBody>
          <a:bodyPr/>
          <a:lstStyle/>
          <a:p>
            <a:r>
              <a:rPr lang="zh-CN" altLang="en-US" dirty="0" smtClean="0"/>
              <a:t>图像没有减去均值，从</a:t>
            </a:r>
            <a:r>
              <a:rPr lang="en-US" altLang="zh-CN" dirty="0" smtClean="0"/>
              <a:t>deeplabv3</a:t>
            </a:r>
            <a:r>
              <a:rPr lang="zh-CN" altLang="en-US" dirty="0" smtClean="0"/>
              <a:t>直接微调（三通道），学习率</a:t>
            </a:r>
            <a:r>
              <a:rPr lang="en-US" altLang="zh-CN" dirty="0" smtClean="0"/>
              <a:t>1e-3~1e-6 epoch=50 batch=4</a:t>
            </a:r>
          </a:p>
          <a:p>
            <a:r>
              <a:rPr lang="zh-CN" altLang="en-US" dirty="0" smtClean="0"/>
              <a:t>训练过程</a:t>
            </a:r>
            <a:r>
              <a:rPr lang="en-US" altLang="zh-CN" dirty="0" smtClean="0">
                <a:sym typeface="Wingdings" pitchFamily="2" charset="2"/>
              </a:rPr>
              <a:t>:(1000*1000)</a:t>
            </a:r>
            <a:r>
              <a:rPr lang="zh-CN" altLang="en-US" dirty="0" smtClean="0"/>
              <a:t>      </a:t>
            </a:r>
            <a:r>
              <a:rPr lang="zh-CN" altLang="en-US" dirty="0"/>
              <a:t>不</a:t>
            </a:r>
            <a:r>
              <a:rPr lang="zh-CN" altLang="en-US" dirty="0" smtClean="0"/>
              <a:t>训</a:t>
            </a:r>
            <a:r>
              <a:rPr lang="en-US" altLang="zh-CN" dirty="0" err="1" smtClean="0"/>
              <a:t>bn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969027"/>
            <a:ext cx="3372323" cy="175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85" y="5009080"/>
            <a:ext cx="3456384" cy="17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59"/>
            <a:ext cx="2268091" cy="176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68959"/>
            <a:ext cx="2346819" cy="175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086441"/>
            <a:ext cx="2339350" cy="170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8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第三阶段（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45128"/>
            <a:ext cx="8229600" cy="4709160"/>
          </a:xfrm>
        </p:spPr>
        <p:txBody>
          <a:bodyPr/>
          <a:lstStyle/>
          <a:p>
            <a:r>
              <a:rPr lang="zh-CN" altLang="en-US" dirty="0" smtClean="0"/>
              <a:t>图像没有减去均值，从</a:t>
            </a:r>
            <a:r>
              <a:rPr lang="en-US" altLang="zh-CN" dirty="0" smtClean="0"/>
              <a:t>deeplabv3</a:t>
            </a:r>
            <a:r>
              <a:rPr lang="zh-CN" altLang="en-US" dirty="0" smtClean="0"/>
              <a:t>直接微调（三通道），学习率</a:t>
            </a:r>
            <a:r>
              <a:rPr lang="en-US" altLang="zh-CN" dirty="0" smtClean="0"/>
              <a:t>1e-3~1e-6 epoch=50 batch=4</a:t>
            </a:r>
          </a:p>
          <a:p>
            <a:r>
              <a:rPr lang="zh-CN" altLang="en-US" dirty="0" smtClean="0"/>
              <a:t>训练过程</a:t>
            </a:r>
            <a:r>
              <a:rPr lang="en-US" altLang="zh-CN" dirty="0" smtClean="0">
                <a:sym typeface="Wingdings" pitchFamily="2" charset="2"/>
              </a:rPr>
              <a:t>:(1000*1000)</a:t>
            </a:r>
            <a:r>
              <a:rPr lang="zh-CN" altLang="en-US" dirty="0" smtClean="0"/>
              <a:t>      </a:t>
            </a:r>
            <a:r>
              <a:rPr lang="zh-CN" altLang="en-US" dirty="0"/>
              <a:t>训</a:t>
            </a:r>
            <a:r>
              <a:rPr lang="en-US" altLang="zh-CN" dirty="0" err="1" smtClean="0"/>
              <a:t>bn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87612"/>
            <a:ext cx="2248309" cy="173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62802"/>
            <a:ext cx="2259789" cy="173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810" y="3105186"/>
            <a:ext cx="2247921" cy="170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6" y="4923136"/>
            <a:ext cx="3654378" cy="181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924579"/>
            <a:ext cx="3384376" cy="184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0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第三阶段（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图像没有减去均值，从</a:t>
            </a:r>
            <a:r>
              <a:rPr lang="en-US" altLang="zh-CN" dirty="0"/>
              <a:t>deeplabv3</a:t>
            </a:r>
            <a:r>
              <a:rPr lang="zh-CN" altLang="en-US" dirty="0"/>
              <a:t>直接微调（三通道），学习率</a:t>
            </a:r>
            <a:r>
              <a:rPr lang="en-US" altLang="zh-CN" dirty="0"/>
              <a:t>1e-3~1e-6 epoch=50 batch=4</a:t>
            </a:r>
          </a:p>
          <a:p>
            <a:r>
              <a:rPr lang="zh-CN" altLang="en-US" dirty="0" smtClean="0"/>
              <a:t>验证集结果</a:t>
            </a:r>
            <a:r>
              <a:rPr lang="en-US" altLang="zh-CN" dirty="0" smtClean="0"/>
              <a:t>(1000*1000)</a:t>
            </a:r>
            <a:r>
              <a:rPr lang="zh-CN" altLang="en-US" dirty="0" smtClean="0"/>
              <a:t>：    没</a:t>
            </a:r>
            <a:r>
              <a:rPr lang="en-US" altLang="zh-CN" dirty="0" err="1" smtClean="0"/>
              <a:t>bn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24652"/>
            <a:ext cx="2600896" cy="206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93" y="3093762"/>
            <a:ext cx="2758058" cy="2092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083636"/>
            <a:ext cx="2760859" cy="2092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4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第三阶段（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图像没有减去均值，从</a:t>
            </a:r>
            <a:r>
              <a:rPr lang="en-US" altLang="zh-CN" dirty="0"/>
              <a:t>deeplabv3</a:t>
            </a:r>
            <a:r>
              <a:rPr lang="zh-CN" altLang="en-US" dirty="0"/>
              <a:t>直接微调（三通道），学习率</a:t>
            </a:r>
            <a:r>
              <a:rPr lang="en-US" altLang="zh-CN" dirty="0"/>
              <a:t>1e-3~1e-6 epoch=50 batch=4</a:t>
            </a:r>
          </a:p>
          <a:p>
            <a:r>
              <a:rPr lang="zh-CN" altLang="en-US" dirty="0" smtClean="0"/>
              <a:t>验证集结果</a:t>
            </a:r>
            <a:r>
              <a:rPr lang="en-US" altLang="zh-CN" dirty="0" smtClean="0"/>
              <a:t>(1000*1000)</a:t>
            </a:r>
            <a:r>
              <a:rPr lang="zh-CN" altLang="en-US" dirty="0" smtClean="0"/>
              <a:t>：    有</a:t>
            </a:r>
            <a:r>
              <a:rPr lang="en-US" altLang="zh-CN" dirty="0" err="1" smtClean="0"/>
              <a:t>bn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103778"/>
            <a:ext cx="2627239" cy="208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95075"/>
            <a:ext cx="2803432" cy="209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055257"/>
            <a:ext cx="2841998" cy="2131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700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第三阶段（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09160"/>
          </a:xfrm>
        </p:spPr>
        <p:txBody>
          <a:bodyPr/>
          <a:lstStyle/>
          <a:p>
            <a:r>
              <a:rPr lang="zh-CN" altLang="en-US" dirty="0"/>
              <a:t>图像没有减去均值，从</a:t>
            </a:r>
            <a:r>
              <a:rPr lang="en-US" altLang="zh-CN" dirty="0"/>
              <a:t>deeplabv3</a:t>
            </a:r>
            <a:r>
              <a:rPr lang="zh-CN" altLang="en-US" dirty="0"/>
              <a:t>直接微调（三通道），学习率</a:t>
            </a:r>
            <a:r>
              <a:rPr lang="en-US" altLang="zh-CN" dirty="0"/>
              <a:t>1e-3~1e-6 epoch=50 batch=4</a:t>
            </a:r>
          </a:p>
          <a:p>
            <a:r>
              <a:rPr lang="zh-CN" altLang="en-US" dirty="0" smtClean="0"/>
              <a:t>测试的图像的时候</a:t>
            </a:r>
            <a:r>
              <a:rPr lang="en-US" altLang="zh-CN" dirty="0" smtClean="0"/>
              <a:t>pad=300 </a:t>
            </a:r>
            <a:r>
              <a:rPr lang="zh-CN" altLang="en-US" dirty="0" smtClean="0"/>
              <a:t>切割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 stride=400,</a:t>
            </a:r>
            <a:r>
              <a:rPr lang="zh-CN" altLang="en-US" dirty="0" smtClean="0"/>
              <a:t>然后保留中间</a:t>
            </a:r>
            <a:r>
              <a:rPr lang="en-US" altLang="zh-CN" dirty="0" smtClean="0"/>
              <a:t>400</a:t>
            </a:r>
            <a:r>
              <a:rPr lang="zh-CN" altLang="en-US" dirty="0" smtClean="0"/>
              <a:t>*</a:t>
            </a:r>
            <a:r>
              <a:rPr lang="en-US" altLang="zh-CN" dirty="0" smtClean="0"/>
              <a:t>400. </a:t>
            </a:r>
            <a:r>
              <a:rPr lang="zh-CN" altLang="en-US" dirty="0" smtClean="0"/>
              <a:t>结果：</a:t>
            </a:r>
            <a:r>
              <a:rPr lang="en-US" altLang="zh-CN" dirty="0" smtClean="0"/>
              <a:t>46.954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500</a:t>
            </a:r>
            <a:r>
              <a:rPr lang="zh-CN" altLang="en-US" dirty="0" smtClean="0"/>
              <a:t>*</a:t>
            </a:r>
            <a:r>
              <a:rPr lang="en-US" altLang="zh-CN" dirty="0" smtClean="0"/>
              <a:t>500</a:t>
            </a:r>
            <a:r>
              <a:rPr lang="zh-CN" altLang="en-US" dirty="0" smtClean="0"/>
              <a:t>重叠最好的结果对比： </a:t>
            </a:r>
            <a:r>
              <a:rPr lang="zh-CN" altLang="en-US" dirty="0"/>
              <a:t>没有</a:t>
            </a:r>
            <a:r>
              <a:rPr lang="en-US" altLang="zh-CN" dirty="0" err="1" smtClean="0"/>
              <a:t>bn</a:t>
            </a:r>
            <a:r>
              <a:rPr lang="zh-CN" altLang="en-US" dirty="0" smtClean="0"/>
              <a:t>  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77063"/>
            <a:ext cx="3672408" cy="193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07" y="4301626"/>
            <a:ext cx="3584806" cy="191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54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语义分割比赛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6" y="1700808"/>
            <a:ext cx="221932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081972"/>
            <a:ext cx="4464497" cy="202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1700808"/>
            <a:ext cx="4392488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6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第三阶段（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09160"/>
          </a:xfrm>
        </p:spPr>
        <p:txBody>
          <a:bodyPr/>
          <a:lstStyle/>
          <a:p>
            <a:r>
              <a:rPr lang="zh-CN" altLang="en-US" dirty="0"/>
              <a:t>图像没有减去均值，从</a:t>
            </a:r>
            <a:r>
              <a:rPr lang="en-US" altLang="zh-CN" dirty="0"/>
              <a:t>deeplabv3</a:t>
            </a:r>
            <a:r>
              <a:rPr lang="zh-CN" altLang="en-US" dirty="0"/>
              <a:t>直接微调（三通道），学习率</a:t>
            </a:r>
            <a:r>
              <a:rPr lang="en-US" altLang="zh-CN" dirty="0"/>
              <a:t>1e-3~1e-6 epoch=50 batch=4</a:t>
            </a:r>
          </a:p>
          <a:p>
            <a:r>
              <a:rPr lang="zh-CN" altLang="en-US" dirty="0" smtClean="0"/>
              <a:t>测试的图像的时候</a:t>
            </a:r>
            <a:r>
              <a:rPr lang="en-US" altLang="zh-CN" dirty="0" smtClean="0"/>
              <a:t>pad=300 </a:t>
            </a:r>
            <a:r>
              <a:rPr lang="zh-CN" altLang="en-US" dirty="0" smtClean="0"/>
              <a:t>切割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 stride=400,</a:t>
            </a:r>
            <a:r>
              <a:rPr lang="zh-CN" altLang="en-US" dirty="0" smtClean="0"/>
              <a:t>然后保留中间</a:t>
            </a:r>
            <a:r>
              <a:rPr lang="en-US" altLang="zh-CN" dirty="0" smtClean="0"/>
              <a:t>400</a:t>
            </a:r>
            <a:r>
              <a:rPr lang="zh-CN" altLang="en-US" dirty="0" smtClean="0"/>
              <a:t>*</a:t>
            </a:r>
            <a:r>
              <a:rPr lang="en-US" altLang="zh-CN" dirty="0" smtClean="0"/>
              <a:t>400. </a:t>
            </a:r>
            <a:r>
              <a:rPr lang="zh-CN" altLang="en-US" dirty="0" smtClean="0"/>
              <a:t>结果：</a:t>
            </a:r>
            <a:r>
              <a:rPr lang="en-US" altLang="zh-CN" dirty="0" smtClean="0"/>
              <a:t>46.954</a:t>
            </a:r>
          </a:p>
          <a:p>
            <a:r>
              <a:rPr lang="zh-CN" altLang="en-US" dirty="0" smtClean="0"/>
              <a:t>与没有</a:t>
            </a:r>
            <a:r>
              <a:rPr lang="en-US" altLang="zh-CN" dirty="0" err="1" smtClean="0"/>
              <a:t>bn</a:t>
            </a:r>
            <a:r>
              <a:rPr lang="zh-CN" altLang="en-US" dirty="0" smtClean="0"/>
              <a:t>层的结果对比： 有</a:t>
            </a:r>
            <a:r>
              <a:rPr lang="en-US" altLang="zh-CN" dirty="0" err="1" smtClean="0"/>
              <a:t>bn</a:t>
            </a:r>
            <a:r>
              <a:rPr lang="zh-CN" altLang="en-US" dirty="0" smtClean="0"/>
              <a:t>  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49080"/>
            <a:ext cx="4541491" cy="259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3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第三阶段（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tiflib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45128"/>
            <a:ext cx="8229600" cy="4709160"/>
          </a:xfrm>
        </p:spPr>
        <p:txBody>
          <a:bodyPr/>
          <a:lstStyle/>
          <a:p>
            <a:r>
              <a:rPr lang="zh-CN" altLang="en-US" dirty="0" smtClean="0"/>
              <a:t>图像没有减去均值，从</a:t>
            </a:r>
            <a:r>
              <a:rPr lang="en-US" altLang="zh-CN" dirty="0" smtClean="0"/>
              <a:t>deeplabv3</a:t>
            </a:r>
            <a:r>
              <a:rPr lang="zh-CN" altLang="en-US" dirty="0" smtClean="0"/>
              <a:t>直接微调（三通道），学习率</a:t>
            </a:r>
            <a:r>
              <a:rPr lang="en-US" altLang="zh-CN" dirty="0" smtClean="0"/>
              <a:t>1e-3~1e-6 epoch=50 batch=4</a:t>
            </a:r>
          </a:p>
          <a:p>
            <a:r>
              <a:rPr lang="zh-CN" altLang="en-US" dirty="0" smtClean="0"/>
              <a:t>训练过程</a:t>
            </a:r>
            <a:r>
              <a:rPr lang="en-US" altLang="zh-CN" dirty="0" smtClean="0">
                <a:sym typeface="Wingdings" pitchFamily="2" charset="2"/>
              </a:rPr>
              <a:t>:(1000*1000)</a:t>
            </a:r>
            <a:r>
              <a:rPr lang="zh-CN" altLang="en-US" dirty="0" smtClean="0"/>
              <a:t>  不训</a:t>
            </a:r>
            <a:r>
              <a:rPr lang="en-US" altLang="zh-CN" dirty="0" err="1" smtClean="0"/>
              <a:t>bn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r>
              <a:rPr lang="zh-CN" altLang="en-US" dirty="0" smtClean="0"/>
              <a:t>   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9" y="3067678"/>
            <a:ext cx="2293240" cy="180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056170"/>
            <a:ext cx="2523719" cy="1833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020891"/>
            <a:ext cx="2544790" cy="186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39304"/>
            <a:ext cx="3746811" cy="191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013176"/>
            <a:ext cx="3528392" cy="176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16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第三阶段（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tiflib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图像没有减去均值，从</a:t>
            </a:r>
            <a:r>
              <a:rPr lang="en-US" altLang="zh-CN" dirty="0"/>
              <a:t>deeplabv3</a:t>
            </a:r>
            <a:r>
              <a:rPr lang="zh-CN" altLang="en-US" dirty="0"/>
              <a:t>直接微调（三通道），学习率</a:t>
            </a:r>
            <a:r>
              <a:rPr lang="en-US" altLang="zh-CN" dirty="0"/>
              <a:t>1e-3~1e-6 epoch=50 batch=4</a:t>
            </a:r>
          </a:p>
          <a:p>
            <a:r>
              <a:rPr lang="zh-CN" altLang="en-US" dirty="0" smtClean="0"/>
              <a:t>验证集结果</a:t>
            </a:r>
            <a:r>
              <a:rPr lang="en-US" altLang="zh-CN" dirty="0" smtClean="0"/>
              <a:t>(1000*1000)</a:t>
            </a:r>
            <a:r>
              <a:rPr lang="zh-CN" altLang="en-US" dirty="0" smtClean="0"/>
              <a:t>：      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83636"/>
            <a:ext cx="2603168" cy="200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104825"/>
            <a:ext cx="2666802" cy="198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040696"/>
            <a:ext cx="2808312" cy="208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2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第三阶段（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0916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数据集：</a:t>
            </a:r>
            <a:endParaRPr lang="en-US" altLang="zh-CN" dirty="0" smtClean="0"/>
          </a:p>
          <a:p>
            <a:r>
              <a:rPr lang="en-US" altLang="zh-CN" dirty="0" smtClean="0"/>
              <a:t>1.tfrecord </a:t>
            </a:r>
            <a:r>
              <a:rPr lang="en-US" altLang="zh-CN" dirty="0"/>
              <a:t>: 256*256 train: </a:t>
            </a:r>
            <a:r>
              <a:rPr lang="zh-CN" altLang="en-US" dirty="0" smtClean="0"/>
              <a:t>一万张    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: 1000</a:t>
            </a:r>
            <a:r>
              <a:rPr lang="zh-CN" altLang="en-US" dirty="0" smtClean="0"/>
              <a:t>张</a:t>
            </a:r>
            <a:endParaRPr lang="en-US" altLang="zh-CN" dirty="0" smtClean="0"/>
          </a:p>
          <a:p>
            <a:r>
              <a:rPr lang="en-US" altLang="zh-CN" dirty="0" smtClean="0"/>
              <a:t>2.tfrecord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: 500*500 train: 2</a:t>
            </a:r>
            <a:r>
              <a:rPr lang="zh-CN" altLang="en-US" dirty="0" smtClean="0"/>
              <a:t>万张      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: 1000</a:t>
            </a:r>
            <a:r>
              <a:rPr lang="zh-CN" altLang="en-US" dirty="0" smtClean="0"/>
              <a:t>张</a:t>
            </a:r>
            <a:endParaRPr lang="en-US" altLang="zh-CN" dirty="0" smtClean="0"/>
          </a:p>
          <a:p>
            <a:r>
              <a:rPr lang="en-US" altLang="zh-CN" dirty="0" smtClean="0"/>
              <a:t>3.tfrecord : 1000*1000 train: 5000</a:t>
            </a:r>
            <a:r>
              <a:rPr lang="zh-CN" altLang="en-US" dirty="0" smtClean="0"/>
              <a:t>张 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: 500</a:t>
            </a:r>
            <a:r>
              <a:rPr lang="zh-CN" altLang="en-US" dirty="0" smtClean="0"/>
              <a:t>张</a:t>
            </a:r>
            <a:endParaRPr lang="en-US" altLang="zh-CN" dirty="0"/>
          </a:p>
          <a:p>
            <a:r>
              <a:rPr lang="en-US" altLang="zh-CN" dirty="0" smtClean="0"/>
              <a:t>4.tfrecord : 1000*1000 </a:t>
            </a:r>
            <a:r>
              <a:rPr lang="en-US" altLang="zh-CN" dirty="0"/>
              <a:t>train: 5000</a:t>
            </a:r>
            <a:r>
              <a:rPr lang="zh-CN" altLang="en-US" dirty="0"/>
              <a:t>张 </a:t>
            </a:r>
            <a:r>
              <a:rPr lang="en-US" altLang="zh-CN" dirty="0" err="1"/>
              <a:t>val</a:t>
            </a:r>
            <a:r>
              <a:rPr lang="en-US" altLang="zh-CN" dirty="0"/>
              <a:t>: 500</a:t>
            </a:r>
            <a:r>
              <a:rPr lang="zh-CN" altLang="en-US" dirty="0" smtClean="0"/>
              <a:t>张</a:t>
            </a:r>
            <a:endParaRPr lang="en-US" altLang="zh-CN" dirty="0" smtClean="0"/>
          </a:p>
          <a:p>
            <a:pPr marL="137160" indent="0">
              <a:buNone/>
            </a:pP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 err="1"/>
              <a:t>tifflib</a:t>
            </a:r>
            <a:r>
              <a:rPr lang="en-US" altLang="zh-CN" dirty="0"/>
              <a:t> </a:t>
            </a:r>
            <a:r>
              <a:rPr lang="zh-CN" altLang="en-US" dirty="0"/>
              <a:t>正确读取</a:t>
            </a:r>
            <a:r>
              <a:rPr lang="en-US" altLang="zh-CN" dirty="0" err="1"/>
              <a:t>tif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5.tfrecord </a:t>
            </a:r>
            <a:r>
              <a:rPr lang="en-US" altLang="zh-CN" dirty="0"/>
              <a:t>: </a:t>
            </a:r>
            <a:r>
              <a:rPr lang="en-US" altLang="zh-CN" dirty="0" smtClean="0"/>
              <a:t>2000*2000 </a:t>
            </a:r>
            <a:r>
              <a:rPr lang="en-US" altLang="zh-CN" dirty="0"/>
              <a:t>train: </a:t>
            </a:r>
            <a:r>
              <a:rPr lang="en-US" altLang="zh-CN" dirty="0" smtClean="0"/>
              <a:t>1000</a:t>
            </a:r>
            <a:r>
              <a:rPr lang="zh-CN" altLang="en-US" dirty="0"/>
              <a:t>张 </a:t>
            </a:r>
            <a:r>
              <a:rPr lang="en-US" altLang="zh-CN" dirty="0" err="1"/>
              <a:t>val</a:t>
            </a:r>
            <a:r>
              <a:rPr lang="en-US" altLang="zh-CN" dirty="0"/>
              <a:t>: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张</a:t>
            </a:r>
            <a:endParaRPr lang="en-US" altLang="zh-CN" dirty="0" smtClean="0"/>
          </a:p>
          <a:p>
            <a:pPr marL="137160" indent="0">
              <a:buNone/>
            </a:pP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 err="1"/>
              <a:t>tifflib</a:t>
            </a:r>
            <a:r>
              <a:rPr lang="en-US" altLang="zh-CN" dirty="0"/>
              <a:t> </a:t>
            </a:r>
            <a:r>
              <a:rPr lang="zh-CN" altLang="en-US" dirty="0"/>
              <a:t>正确读取</a:t>
            </a:r>
            <a:r>
              <a:rPr lang="en-US" altLang="zh-CN" dirty="0" err="1"/>
              <a:t>tif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en-US" altLang="zh-CN" dirty="0" smtClean="0"/>
              <a:t>6.tfrecord </a:t>
            </a:r>
            <a:r>
              <a:rPr lang="en-US" altLang="zh-CN" dirty="0"/>
              <a:t>: </a:t>
            </a:r>
            <a:r>
              <a:rPr lang="en-US" altLang="zh-CN" dirty="0" smtClean="0"/>
              <a:t>480*480    train</a:t>
            </a:r>
            <a:r>
              <a:rPr lang="en-US" altLang="zh-CN" dirty="0"/>
              <a:t>: </a:t>
            </a:r>
            <a:r>
              <a:rPr lang="en-US" altLang="zh-CN" dirty="0" smtClean="0"/>
              <a:t>20000</a:t>
            </a:r>
            <a:r>
              <a:rPr lang="zh-CN" altLang="en-US" dirty="0"/>
              <a:t>张 </a:t>
            </a:r>
            <a:r>
              <a:rPr lang="en-US" altLang="zh-CN" dirty="0" err="1"/>
              <a:t>val</a:t>
            </a:r>
            <a:r>
              <a:rPr lang="en-US" altLang="zh-CN" dirty="0"/>
              <a:t>: 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张</a:t>
            </a:r>
            <a:endParaRPr lang="en-US" altLang="zh-CN" dirty="0" smtClean="0"/>
          </a:p>
          <a:p>
            <a:pPr marL="137160" indent="0">
              <a:buNone/>
            </a:pPr>
            <a:r>
              <a:rPr lang="en-US" altLang="zh-CN" dirty="0" smtClean="0"/>
              <a:t>(</a:t>
            </a:r>
            <a:r>
              <a:rPr lang="zh-CN" altLang="en-US" dirty="0"/>
              <a:t>使用</a:t>
            </a:r>
            <a:r>
              <a:rPr lang="en-US" altLang="zh-CN" dirty="0" err="1" smtClean="0"/>
              <a:t>tifflib</a:t>
            </a:r>
            <a:r>
              <a:rPr lang="en-US" altLang="zh-CN" dirty="0" smtClean="0"/>
              <a:t> </a:t>
            </a:r>
            <a:r>
              <a:rPr lang="zh-CN" altLang="en-US" dirty="0" smtClean="0"/>
              <a:t>正确读取</a:t>
            </a:r>
            <a:r>
              <a:rPr lang="en-US" altLang="zh-CN" dirty="0" err="1" smtClean="0"/>
              <a:t>tif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7.tfrecord </a:t>
            </a:r>
            <a:r>
              <a:rPr lang="en-US" altLang="zh-CN" dirty="0"/>
              <a:t>: </a:t>
            </a:r>
            <a:r>
              <a:rPr lang="en-US" altLang="zh-CN" dirty="0" smtClean="0"/>
              <a:t>800*800   </a:t>
            </a:r>
            <a:r>
              <a:rPr lang="en-US" altLang="zh-CN" dirty="0"/>
              <a:t>train</a:t>
            </a:r>
            <a:r>
              <a:rPr lang="en-US" altLang="zh-CN"/>
              <a:t>: </a:t>
            </a:r>
            <a:r>
              <a:rPr lang="en-US" altLang="zh-CN" smtClean="0"/>
              <a:t>8000</a:t>
            </a:r>
            <a:r>
              <a:rPr lang="zh-CN" altLang="en-US" smtClean="0"/>
              <a:t>张 </a:t>
            </a:r>
            <a:r>
              <a:rPr lang="en-US" altLang="zh-CN" dirty="0" err="1"/>
              <a:t>val</a:t>
            </a:r>
            <a:r>
              <a:rPr lang="en-US" altLang="zh-CN" dirty="0"/>
              <a:t>: 5</a:t>
            </a:r>
            <a:r>
              <a:rPr lang="en-US" altLang="zh-CN" dirty="0" smtClean="0"/>
              <a:t>00</a:t>
            </a:r>
            <a:r>
              <a:rPr lang="zh-CN" altLang="en-US" dirty="0"/>
              <a:t>张</a:t>
            </a:r>
            <a:endParaRPr lang="en-US" altLang="zh-CN" dirty="0"/>
          </a:p>
          <a:p>
            <a:pPr marL="137160" indent="0">
              <a:buNone/>
            </a:pP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 err="1"/>
              <a:t>tifflib</a:t>
            </a:r>
            <a:r>
              <a:rPr lang="en-US" altLang="zh-CN" dirty="0"/>
              <a:t> </a:t>
            </a:r>
            <a:r>
              <a:rPr lang="zh-CN" altLang="en-US" dirty="0"/>
              <a:t>正确读取</a:t>
            </a:r>
            <a:r>
              <a:rPr lang="en-US" altLang="zh-CN" dirty="0" err="1"/>
              <a:t>tif</a:t>
            </a:r>
            <a:r>
              <a:rPr lang="en-US" altLang="zh-CN" dirty="0"/>
              <a:t>)</a:t>
            </a:r>
          </a:p>
          <a:p>
            <a:pPr marL="13716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54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到目前为止我们确定使用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，所有层（包括</a:t>
            </a:r>
            <a:r>
              <a:rPr lang="en-US" altLang="zh-CN" dirty="0" err="1" smtClean="0"/>
              <a:t>bn</a:t>
            </a:r>
            <a:r>
              <a:rPr lang="zh-CN" altLang="en-US" dirty="0" smtClean="0"/>
              <a:t>）来训练。验证使用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保留中间</a:t>
            </a:r>
            <a:r>
              <a:rPr lang="en-US" altLang="zh-CN" dirty="0" smtClean="0"/>
              <a:t>400</a:t>
            </a:r>
            <a:r>
              <a:rPr lang="zh-CN" altLang="en-US" dirty="0" smtClean="0"/>
              <a:t>*</a:t>
            </a:r>
            <a:r>
              <a:rPr lang="en-US" altLang="zh-CN" dirty="0" smtClean="0"/>
              <a:t>400</a:t>
            </a:r>
            <a:r>
              <a:rPr lang="zh-CN" altLang="en-US" dirty="0" smtClean="0"/>
              <a:t>的结果。</a:t>
            </a:r>
            <a:endParaRPr lang="en-US" altLang="zh-CN" dirty="0" smtClean="0"/>
          </a:p>
          <a:p>
            <a:r>
              <a:rPr lang="zh-CN" altLang="en-US" dirty="0"/>
              <a:t>训练</a:t>
            </a:r>
            <a:r>
              <a:rPr lang="zh-CN" altLang="en-US" dirty="0" smtClean="0"/>
              <a:t>时以后我们使用</a:t>
            </a:r>
            <a:r>
              <a:rPr lang="en-US" altLang="zh-CN" dirty="0" err="1" smtClean="0"/>
              <a:t>tiflib</a:t>
            </a:r>
            <a:r>
              <a:rPr lang="zh-CN" altLang="en-US" dirty="0" smtClean="0"/>
              <a:t>读取的数据来训练。同时减去均值（暂定）</a:t>
            </a:r>
            <a:endParaRPr lang="en-US" altLang="zh-CN" dirty="0" smtClean="0"/>
          </a:p>
          <a:p>
            <a:r>
              <a:rPr lang="zh-CN" altLang="en-US" dirty="0" smtClean="0"/>
              <a:t>根据验证集结果对比，我们现在发现问题 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/>
              <a:t>城市</a:t>
            </a:r>
            <a:r>
              <a:rPr lang="zh-CN" altLang="en-US" dirty="0" smtClean="0"/>
              <a:t>住宅容易错分为村镇住宅（</a:t>
            </a:r>
            <a:r>
              <a:rPr lang="en-US" altLang="zh-CN" dirty="0" smtClean="0"/>
              <a:t>250.0.150 to 200.150.150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小</a:t>
            </a:r>
            <a:r>
              <a:rPr lang="zh-CN" altLang="en-US" dirty="0" smtClean="0"/>
              <a:t>物体分类不</a:t>
            </a:r>
            <a:r>
              <a:rPr lang="zh-CN" altLang="en-US" smtClean="0"/>
              <a:t>准确。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04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直接</a:t>
            </a:r>
            <a:r>
              <a:rPr lang="zh-CN" altLang="en-US" dirty="0"/>
              <a:t>使用</a:t>
            </a:r>
            <a:r>
              <a:rPr lang="en-US" altLang="zh-CN" dirty="0" err="1" smtClean="0"/>
              <a:t>u_net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训练验证都把背景当成标签来训练和验证了：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6" y="2276872"/>
            <a:ext cx="3747889" cy="221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947" y="2276872"/>
            <a:ext cx="3667461" cy="216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6" y="4580659"/>
            <a:ext cx="3759240" cy="21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39386" y="3236253"/>
            <a:ext cx="867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1"/>
                </a:solidFill>
              </a:rPr>
              <a:t>U_net</a:t>
            </a:r>
            <a:r>
              <a:rPr lang="zh-CN" altLang="en-US" sz="1000" dirty="0" smtClean="0">
                <a:solidFill>
                  <a:schemeClr val="bg1"/>
                </a:solidFill>
              </a:rPr>
              <a:t>训练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488" y="335936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000" dirty="0" err="1">
                <a:solidFill>
                  <a:prstClr val="black"/>
                </a:solidFill>
              </a:rPr>
              <a:t>U_net</a:t>
            </a:r>
            <a:r>
              <a:rPr lang="zh-CN" altLang="en-US" sz="1000" dirty="0">
                <a:solidFill>
                  <a:prstClr val="black"/>
                </a:solidFill>
              </a:rPr>
              <a:t>训练</a:t>
            </a:r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39386" y="5229200"/>
            <a:ext cx="7825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000" dirty="0" err="1">
                <a:solidFill>
                  <a:prstClr val="black"/>
                </a:solidFill>
              </a:rPr>
              <a:t>U_net</a:t>
            </a:r>
            <a:r>
              <a:rPr lang="zh-CN" altLang="en-US" sz="1000" dirty="0">
                <a:solidFill>
                  <a:prstClr val="black"/>
                </a:solidFill>
              </a:rPr>
              <a:t>训练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62" y="4580658"/>
            <a:ext cx="3517746" cy="206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7483488" y="5365718"/>
            <a:ext cx="7825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000" dirty="0" err="1" smtClean="0">
                <a:solidFill>
                  <a:prstClr val="black"/>
                </a:solidFill>
              </a:rPr>
              <a:t>U_net</a:t>
            </a:r>
            <a:r>
              <a:rPr lang="zh-CN" altLang="en-US" sz="1000" dirty="0" smtClean="0">
                <a:solidFill>
                  <a:prstClr val="black"/>
                </a:solidFill>
              </a:rPr>
              <a:t>验证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直接</a:t>
            </a:r>
            <a:r>
              <a:rPr lang="zh-CN" altLang="en-US" dirty="0"/>
              <a:t>使用</a:t>
            </a:r>
            <a:r>
              <a:rPr lang="en-US" altLang="zh-CN" dirty="0" err="1" smtClean="0"/>
              <a:t>u_net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训练验证都把背景当成标签来训练和验证了：</a:t>
            </a:r>
            <a:endParaRPr lang="en-US" altLang="zh-CN" dirty="0" smtClean="0"/>
          </a:p>
          <a:p>
            <a:r>
              <a:rPr lang="zh-CN" altLang="en-US" dirty="0" smtClean="0"/>
              <a:t>然而</a:t>
            </a:r>
            <a:r>
              <a:rPr lang="en-US" altLang="zh-CN" dirty="0" smtClean="0"/>
              <a:t>kappa</a:t>
            </a:r>
            <a:r>
              <a:rPr lang="zh-CN" altLang="en-US" dirty="0" smtClean="0"/>
              <a:t>系数很低训练</a:t>
            </a:r>
            <a:r>
              <a:rPr lang="en-US" altLang="zh-CN" dirty="0" smtClean="0"/>
              <a:t>kappa</a:t>
            </a:r>
            <a:r>
              <a:rPr lang="zh-CN" altLang="en-US" dirty="0" smtClean="0"/>
              <a:t>系数却很高：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55245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22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直接</a:t>
            </a:r>
            <a:r>
              <a:rPr lang="zh-CN" altLang="en-US" dirty="0"/>
              <a:t>使用</a:t>
            </a:r>
            <a:r>
              <a:rPr lang="en-US" altLang="zh-CN" dirty="0" err="1" smtClean="0"/>
              <a:t>u_net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r>
              <a:rPr lang="zh-CN" altLang="en-US" dirty="0" smtClean="0"/>
              <a:t>时背景不参与训练，验证时背景参与验证。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78780"/>
            <a:ext cx="3744416" cy="239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91880" y="3277264"/>
            <a:ext cx="867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1"/>
                </a:solidFill>
              </a:rPr>
              <a:t>U_net</a:t>
            </a:r>
            <a:r>
              <a:rPr lang="zh-CN" altLang="en-US" sz="1000" dirty="0" smtClean="0">
                <a:solidFill>
                  <a:schemeClr val="bg1"/>
                </a:solidFill>
              </a:rPr>
              <a:t>训练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24" y="2133129"/>
            <a:ext cx="3691634" cy="2253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259880"/>
            <a:ext cx="86518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92" y="4498568"/>
            <a:ext cx="3776568" cy="240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41" y="5418264"/>
            <a:ext cx="86518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042" y="4648699"/>
            <a:ext cx="3811647" cy="209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165" y="5554539"/>
            <a:ext cx="78105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45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直接</a:t>
            </a:r>
            <a:r>
              <a:rPr lang="zh-CN" altLang="en-US" dirty="0"/>
              <a:t>使用</a:t>
            </a:r>
            <a:r>
              <a:rPr lang="en-US" altLang="zh-CN" dirty="0" err="1" smtClean="0"/>
              <a:t>u_net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训练时背景不参与训练，验证时背景参与</a:t>
            </a:r>
            <a:r>
              <a:rPr lang="zh-CN" altLang="en-US" dirty="0" smtClean="0"/>
              <a:t>验证</a:t>
            </a:r>
            <a:endParaRPr lang="en-US" altLang="zh-CN" dirty="0" smtClean="0"/>
          </a:p>
          <a:p>
            <a:r>
              <a:rPr lang="en-US" altLang="zh-CN" dirty="0" smtClean="0"/>
              <a:t>Kappa</a:t>
            </a:r>
            <a:r>
              <a:rPr lang="zh-CN" altLang="en-US" dirty="0" smtClean="0"/>
              <a:t>系数不高：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01" y="2996952"/>
            <a:ext cx="490537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0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直接</a:t>
            </a:r>
            <a:r>
              <a:rPr lang="zh-CN" altLang="en-US" dirty="0"/>
              <a:t>使用</a:t>
            </a:r>
            <a:r>
              <a:rPr lang="en-US" altLang="zh-CN" dirty="0" err="1" smtClean="0"/>
              <a:t>u_net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r>
              <a:rPr lang="zh-CN" altLang="en-US" dirty="0" smtClean="0"/>
              <a:t>时背景不参与训练，验证时背景参与验证。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3423" y="3301372"/>
            <a:ext cx="867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1"/>
                </a:solidFill>
              </a:rPr>
              <a:t>U_net</a:t>
            </a:r>
            <a:r>
              <a:rPr lang="zh-CN" altLang="en-US" sz="1000" dirty="0" smtClean="0">
                <a:solidFill>
                  <a:schemeClr val="bg1"/>
                </a:solidFill>
              </a:rPr>
              <a:t>训练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259880"/>
            <a:ext cx="86518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41" y="5418264"/>
            <a:ext cx="86518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165" y="5554539"/>
            <a:ext cx="78105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6" y="2045647"/>
            <a:ext cx="3745963" cy="242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38" y="2081350"/>
            <a:ext cx="3669847" cy="2391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7" y="4557325"/>
            <a:ext cx="3641236" cy="218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27" y="4557324"/>
            <a:ext cx="3521468" cy="218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3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直接</a:t>
            </a:r>
            <a:r>
              <a:rPr lang="zh-CN" altLang="en-US" dirty="0"/>
              <a:t>使用</a:t>
            </a:r>
            <a:r>
              <a:rPr lang="en-US" altLang="zh-CN" dirty="0" err="1" smtClean="0"/>
              <a:t>u_net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训练时背景不参与训练，验证时背景参与</a:t>
            </a:r>
            <a:r>
              <a:rPr lang="zh-CN" altLang="en-US" dirty="0" smtClean="0"/>
              <a:t>验证</a:t>
            </a:r>
            <a:endParaRPr lang="en-US" altLang="zh-CN" dirty="0" smtClean="0"/>
          </a:p>
          <a:p>
            <a:r>
              <a:rPr lang="en-US" altLang="zh-CN" dirty="0" smtClean="0"/>
              <a:t>Kappa</a:t>
            </a:r>
            <a:r>
              <a:rPr lang="zh-CN" altLang="en-US" dirty="0" smtClean="0"/>
              <a:t>系数不高：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33" y="2996952"/>
            <a:ext cx="46767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09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直接</a:t>
            </a:r>
            <a:r>
              <a:rPr lang="zh-CN" altLang="en-US" dirty="0"/>
              <a:t>使用</a:t>
            </a:r>
            <a:r>
              <a:rPr lang="en-US" altLang="zh-CN" dirty="0" err="1" smtClean="0"/>
              <a:t>u_net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r>
              <a:rPr lang="zh-CN" altLang="en-US" dirty="0" smtClean="0"/>
              <a:t>时背景不参与训练，验证时背景参与验证。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3423" y="3301372"/>
            <a:ext cx="867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1"/>
                </a:solidFill>
              </a:rPr>
              <a:t>U_net</a:t>
            </a:r>
            <a:r>
              <a:rPr lang="zh-CN" altLang="en-US" sz="1000" dirty="0" smtClean="0">
                <a:solidFill>
                  <a:schemeClr val="bg1"/>
                </a:solidFill>
              </a:rPr>
              <a:t>训练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259880"/>
            <a:ext cx="86518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41" y="5418264"/>
            <a:ext cx="86518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165" y="5554539"/>
            <a:ext cx="78105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4" y="2081350"/>
            <a:ext cx="3384377" cy="2418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558" y="2163269"/>
            <a:ext cx="3126355" cy="227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33" y="4519542"/>
            <a:ext cx="3291936" cy="233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558" y="4519542"/>
            <a:ext cx="3138132" cy="215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1090</TotalTime>
  <Words>869</Words>
  <Application>Microsoft Office PowerPoint</Application>
  <PresentationFormat>全屏显示(4:3)</PresentationFormat>
  <Paragraphs>92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顶峰</vt:lpstr>
      <vt:lpstr>语义分割比赛进展</vt:lpstr>
      <vt:lpstr>语义分割比赛</vt:lpstr>
      <vt:lpstr>直接使用u_net</vt:lpstr>
      <vt:lpstr>直接使用u_net</vt:lpstr>
      <vt:lpstr>直接使用u_net</vt:lpstr>
      <vt:lpstr>直接使用u_net</vt:lpstr>
      <vt:lpstr>直接使用u_net</vt:lpstr>
      <vt:lpstr>直接使用u_net</vt:lpstr>
      <vt:lpstr>直接使用u_net</vt:lpstr>
      <vt:lpstr>直接使用u_net</vt:lpstr>
      <vt:lpstr>第二阶段（500*500）</vt:lpstr>
      <vt:lpstr>第二阶段（500*500）</vt:lpstr>
      <vt:lpstr>第二阶段（500*500）</vt:lpstr>
      <vt:lpstr>第二阶段（500*500）</vt:lpstr>
      <vt:lpstr>第三阶段（1000*1000）</vt:lpstr>
      <vt:lpstr>第三阶段（1000*1000）</vt:lpstr>
      <vt:lpstr>第三阶段（1000*1000）</vt:lpstr>
      <vt:lpstr>第三阶段（1000*1000）</vt:lpstr>
      <vt:lpstr>第三阶段（1000*1000）</vt:lpstr>
      <vt:lpstr>第三阶段（1000*1000）</vt:lpstr>
      <vt:lpstr>第三阶段（1000*1000）tiflib</vt:lpstr>
      <vt:lpstr>第三阶段（1000*1000）tiflib</vt:lpstr>
      <vt:lpstr>第三阶段（1000*1000）</vt:lpstr>
      <vt:lpstr>小结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语义分割比赛进展</dc:title>
  <dc:creator>freeuser</dc:creator>
  <cp:lastModifiedBy>freeuser</cp:lastModifiedBy>
  <cp:revision>124</cp:revision>
  <dcterms:created xsi:type="dcterms:W3CDTF">2019-07-10T09:19:58Z</dcterms:created>
  <dcterms:modified xsi:type="dcterms:W3CDTF">2019-08-03T01:55:38Z</dcterms:modified>
</cp:coreProperties>
</file>